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ова Елена Сергеевна" initials="НЕС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047" autoAdjust="0"/>
  </p:normalViewPr>
  <p:slideViewPr>
    <p:cSldViewPr snapToGrid="0">
      <p:cViewPr>
        <p:scale>
          <a:sx n="113" d="100"/>
          <a:sy n="113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A0FD-1E18-4D0A-AA08-A85379DCE02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066C-D5B8-4539-A07C-941E9DA79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7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7D7-47CB-49AA-83C6-EB63716C3833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4B4-8C35-4A9F-B602-E5295FB013E3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94F3-CEEB-4325-9766-323DC2EFA758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49F-95FB-4DC4-BA47-4B30804EDADF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B3DA-E104-464E-8998-4F9D97B90B65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9137-F338-496E-AA27-E8D048240C5E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AC7-C8FF-4C0D-85D7-B5A991D158E4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846-8E7B-4DCA-A165-1B9E53C0CBE6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4B6F-2693-42BB-ADCF-6E38BB538D26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4A65-37E1-4BA1-8884-C886C995E4AE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C831-C9A3-4B05-BC57-E646AD5C2B51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6000"/>
                <a:lumOff val="9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1967-94DD-4ED6-9BDD-947EB4E93A64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8243"/>
          <a:stretch/>
        </p:blipFill>
        <p:spPr>
          <a:xfrm>
            <a:off x="0" y="171448"/>
            <a:ext cx="3116367" cy="2634019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01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6336" y="876300"/>
            <a:ext cx="9110477" cy="4638674"/>
          </a:xfrm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СИТУАЦИЙ, СОДЕРЖАЩИХ ПРИЗНАКИ НАЛИЧИЯ ЛИЧНОЙ ЗАИНТЕРЕСОВАННОСТИ, КОТОРАЯ ПРИВОДИТ ИЛИ МОЖЕТ ПРИВЕСТИ К КОНФЛИКТУ ИНТЕРЕСОВ </a:t>
            </a:r>
            <a:r>
              <a:rPr lang="ru-RU" sz="27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ЗАКУПОК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ОБЕСПЕЧЕНИЯ ГОСУДАРСТВЕННЫХ И МУНИЦИПАЛЬНЫХ НУЖД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3613" y="6467302"/>
            <a:ext cx="2743200" cy="285924"/>
          </a:xfrm>
        </p:spPr>
        <p:txBody>
          <a:bodyPr/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1568746"/>
            <a:ext cx="3236976" cy="2939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3220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04574" y="163963"/>
            <a:ext cx="1425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5204"/>
            <a:ext cx="2438400" cy="263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4932" y="4012725"/>
            <a:ext cx="192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914464" y="2594508"/>
            <a:ext cx="2578608" cy="1344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 проведения конкурентных процедур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7552944" y="1408176"/>
            <a:ext cx="822960" cy="3511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22123" y="1568746"/>
            <a:ext cx="615553" cy="32409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государственных контрактов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6900" y="1813026"/>
            <a:ext cx="337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реконструкцию автомобильных дорог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6767" y="2828513"/>
            <a:ext cx="324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на реконструкцию автомобильных дорог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5904" y="3813048"/>
            <a:ext cx="337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контракт на проведение строительного контроля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 автомобильных дорог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18" y="912227"/>
            <a:ext cx="2207208" cy="27847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9440" y="1320944"/>
            <a:ext cx="2152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ывшая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(бывший супруг) должностного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- начальника отдела органа исполнительной власти субъекта Российской Федерации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07667" y="1713290"/>
            <a:ext cx="212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327926" y="721093"/>
            <a:ext cx="4138872" cy="32835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946967" y="1361100"/>
            <a:ext cx="313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осуществляющей выполнение работ по договорам субподряда с организациями-победителями соответствующих закупочных процедур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4093825"/>
            <a:ext cx="3343275" cy="23004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85825" y="4257154"/>
            <a:ext cx="4332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проживание в одном жилом помещении, ведение совместного хозяйства, совместное воспитание детей с должностным лицом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органа исполнительной власти субъекта Российской Федерации 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3766289" y="3712091"/>
            <a:ext cx="8314" cy="45585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288345" y="4815785"/>
            <a:ext cx="79813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4124" y="6394228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4586232" y="1691844"/>
            <a:ext cx="652933" cy="71251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53277" y="163963"/>
            <a:ext cx="1527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3.10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50" y="199153"/>
            <a:ext cx="7077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243231"/>
            <a:ext cx="3154075" cy="2585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225" y="3995998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«Неформальное» взаимодействие с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организациями,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оказывающими экспертизу проектной документации, аудита предложений о закупках «под ключ»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63" y="1107234"/>
            <a:ext cx="3433158" cy="2984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9580" y="4118258"/>
            <a:ext cx="250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ояльный» подрядчик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954434" y="3526803"/>
            <a:ext cx="3557847" cy="1662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4434" y="1331026"/>
            <a:ext cx="389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для «лояльного» подрядчика результатов рассмотрения проектов сметных нормативов (экспертизы проектной документации, аудита предложений о закупках «под ключ»)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15450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8952" y="163963"/>
            <a:ext cx="1516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3.11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296" y="224799"/>
            <a:ext cx="6150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84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84" y="778084"/>
            <a:ext cx="2999232" cy="2660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618488"/>
            <a:ext cx="3593592" cy="2953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344" y="498427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91" y="1081981"/>
            <a:ext cx="2157984" cy="2743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56891" y="4205123"/>
            <a:ext cx="27089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ояльные»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заказчику и (или) поставщику (подрядчику, исполнителю)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эксперты, экспертные организации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5097" y="3510309"/>
            <a:ext cx="356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контракта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экспертами, экспертными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 в случае обязательного проведения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экспертизы предусмотренных контрактом поставленных товаров, выполненных работ, оказанных услуг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994709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03809" y="5252359"/>
            <a:ext cx="6311265" cy="9525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153277" y="163963"/>
            <a:ext cx="1527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3.12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970" y="101603"/>
            <a:ext cx="6054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кспертиза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контрактом поставленных товаров, выполненных работ, оказанных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19934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7" y="6374295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457564" y="434399"/>
            <a:ext cx="789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5850" y="1345032"/>
            <a:ext cx="3087139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являющаяся участником закупки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718" y="2836212"/>
            <a:ext cx="2340240" cy="3071198"/>
          </a:xfrm>
          <a:prstGeom prst="rect">
            <a:avLst/>
          </a:prstGeom>
          <a:gradFill>
            <a:gsLst>
              <a:gs pos="5800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</p:pic>
      <p:sp>
        <p:nvSpPr>
          <p:cNvPr id="10" name="Прямоугольник 9"/>
          <p:cNvSpPr/>
          <p:nvPr/>
        </p:nvSpPr>
        <p:spPr>
          <a:xfrm>
            <a:off x="7884090" y="1440961"/>
            <a:ext cx="3549538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(аукционная, котировочная) комиссия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697250" y="1444687"/>
            <a:ext cx="2901143" cy="1330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участие в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2580000">
            <a:off x="695277" y="2877006"/>
            <a:ext cx="3359905" cy="2735875"/>
          </a:xfrm>
          <a:prstGeom prst="leftRightArrow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аботает в организации, подавшей заявку на участие в закупке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6350" y="6444052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090" y="132777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3.1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9500000">
            <a:off x="6745198" y="3286906"/>
            <a:ext cx="4594680" cy="2483510"/>
          </a:xfrm>
          <a:prstGeom prst="leftRightArrow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144000" rtlCol="0" anchor="ctr" anchorCtr="0">
            <a:norm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Близкий родственник члена комиссии, </a:t>
            </a: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должностного лица заказчика, от которого </a:t>
            </a: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определение поставщика </a:t>
            </a:r>
          </a:p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(подрядчика,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940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352425" y="544813"/>
            <a:ext cx="694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0639" y="1721622"/>
            <a:ext cx="2792597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являющаяся участником закупки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55490" y="1721622"/>
            <a:ext cx="3549538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(аукционная, котировочная, приемочная) комиссия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485898" y="1791380"/>
            <a:ext cx="2901143" cy="1330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на участие в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6" y="3300154"/>
            <a:ext cx="2510059" cy="187192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69786" y="3650733"/>
            <a:ext cx="5860473" cy="2360814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(аукционной, котировочной, приемочной) комиссии 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заказчика, от которого зависит определение поставщика (подрядчика, исполнителя),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долю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уставном капитале, либо указанные лица являются соучредителями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являющейся участником закупки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9518073" y="3121416"/>
            <a:ext cx="1033272" cy="12602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2648483" y="3229243"/>
            <a:ext cx="1029129" cy="8134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058275" y="6317172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090" y="132777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3.2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247650" y="471331"/>
            <a:ext cx="7636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3479" y="1650220"/>
            <a:ext cx="2792597" cy="1116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являющаяся участником закупки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03612" y="1560982"/>
            <a:ext cx="3549538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(аукционная, котировочная) комиссия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810124" y="1554883"/>
            <a:ext cx="3183959" cy="1330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одача заявки на участие в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14676" y="3205917"/>
            <a:ext cx="5860473" cy="2360814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лицо, занимающее должность руководителя, заместителя руководителя заказчика, либо должностное лицо заказчика, непосредственно участвующее в осуществлении конкретной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член конкурсной (аукционной, котировочной) комиссии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выполняли трудовые функции в организации, подавшей заявку на участие в 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0253219" y="2989230"/>
            <a:ext cx="1033272" cy="126028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3090962" y="3011550"/>
            <a:ext cx="1271618" cy="11019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03" y="2989230"/>
            <a:ext cx="2734887" cy="245264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86850" y="6416492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090" y="132777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3.3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6147151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333375" y="223242"/>
            <a:ext cx="7191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5012" y="1050667"/>
            <a:ext cx="2792597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являющаяся участником закупки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77069" y="1060962"/>
            <a:ext cx="3549538" cy="1330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(аукционная, котировочная) комиссия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174917" y="1038034"/>
            <a:ext cx="3424844" cy="1330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одача заявки на участие в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224933" y="2420519"/>
            <a:ext cx="673330" cy="700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7649" y="3149219"/>
            <a:ext cx="3647321" cy="2541823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 работающее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или в органе управления юридического лица, подавшего заявку на участие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87511" y="2620398"/>
            <a:ext cx="3989569" cy="889763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являлось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руководителем, заместителем руководителя заказчика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87511" y="3598283"/>
            <a:ext cx="3989570" cy="914400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входило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конкурсной (аукционной, котировочной, приемочной) комиссии заказчика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65943" y="4678648"/>
            <a:ext cx="4011138" cy="914400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проведении закупок, для участия в которых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подавала заявку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87511" y="5719967"/>
            <a:ext cx="3989570" cy="824151"/>
          </a:xfrm>
          <a:prstGeom prst="roundRect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данного органа контрольные или надзорные функции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524970" y="3013266"/>
            <a:ext cx="2503023" cy="3681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546537" y="3897496"/>
            <a:ext cx="2519407" cy="713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6" idx="1"/>
          </p:cNvCxnSpPr>
          <p:nvPr/>
        </p:nvCxnSpPr>
        <p:spPr>
          <a:xfrm>
            <a:off x="4546537" y="4512683"/>
            <a:ext cx="2519406" cy="623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46537" y="5374810"/>
            <a:ext cx="2459888" cy="6903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1625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4090" y="132777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3.4 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5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" y="656193"/>
            <a:ext cx="2858813" cy="195349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444186" y="2226398"/>
            <a:ext cx="2501394" cy="773083"/>
          </a:xfrm>
          <a:prstGeom prst="ellipse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заказчика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444186" y="450682"/>
            <a:ext cx="5095875" cy="157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закупке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8" y="2578782"/>
            <a:ext cx="2752907" cy="2974561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3444186" y="3273159"/>
            <a:ext cx="2446902" cy="812525"/>
          </a:xfrm>
          <a:prstGeom prst="ellipse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сотрудника заказчика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93876" y="4443634"/>
            <a:ext cx="2724655" cy="1471793"/>
          </a:xfrm>
          <a:prstGeom prst="ellipse">
            <a:avLst/>
          </a:prstGeom>
          <a:solidFill>
            <a:srgbClr val="4D9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с которыми связана личная заинтересованность сотрудника заказчика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018531" y="1909007"/>
            <a:ext cx="1786825" cy="4025068"/>
          </a:xfrm>
          <a:prstGeom prst="rightBrace">
            <a:avLst>
              <a:gd name="adj1" fmla="val 17978"/>
              <a:gd name="adj2" fmla="val 46906"/>
            </a:avLst>
          </a:prstGeom>
          <a:noFill/>
          <a:ln w="38100">
            <a:solidFill>
              <a:srgbClr val="C0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исключительными правами на товары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6646" y="6305024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4667637" y="1655132"/>
            <a:ext cx="340109" cy="478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62215" y="126300"/>
            <a:ext cx="5734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296" y="112018"/>
            <a:ext cx="7097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7932015" y="1519183"/>
            <a:ext cx="4155851" cy="49387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товары, являющиеся результатами интеллектуальной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639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68" y="3296944"/>
            <a:ext cx="2962063" cy="22563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06087" y="1163781"/>
            <a:ext cx="2917768" cy="1313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являющаяся участником закупки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1" y="269216"/>
            <a:ext cx="6781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                                                                          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965608" y="1088967"/>
            <a:ext cx="3397717" cy="1388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участие в закупке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06392" y="1163782"/>
            <a:ext cx="3252954" cy="1313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(аукционная,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котировочная, приемочная)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9844941" y="2511606"/>
            <a:ext cx="198" cy="25401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09602" y="2714221"/>
            <a:ext cx="2898593" cy="7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заказчика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85128" y="3679999"/>
            <a:ext cx="2923067" cy="85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сотрудника заказчика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09601" y="4900498"/>
            <a:ext cx="2898593" cy="120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конкурсной (аукционной, котировочной, приемочной) комиссии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9113206" y="3163004"/>
            <a:ext cx="712077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9108195" y="4078916"/>
            <a:ext cx="712077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9132864" y="5051761"/>
            <a:ext cx="712077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фигурная скобка 38"/>
          <p:cNvSpPr/>
          <p:nvPr/>
        </p:nvSpPr>
        <p:spPr>
          <a:xfrm>
            <a:off x="5198858" y="2371725"/>
            <a:ext cx="1010744" cy="3933299"/>
          </a:xfrm>
          <a:prstGeom prst="leftBrace">
            <a:avLst>
              <a:gd name="adj1" fmla="val 8333"/>
              <a:gd name="adj2" fmla="val 5124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886798" y="2588963"/>
            <a:ext cx="300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владеют ценными бумагами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1257119" y="4210759"/>
            <a:ext cx="75192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248803" y="2512310"/>
            <a:ext cx="8316" cy="170434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62988" y="6305024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50453" y="109252"/>
            <a:ext cx="1425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308" y="5582186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831590" y="1376219"/>
            <a:ext cx="3540385" cy="147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40349" y="1389957"/>
            <a:ext cx="56166" cy="357495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59693" y="2758854"/>
            <a:ext cx="881149" cy="831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0713" y="2209907"/>
            <a:ext cx="2064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физических лиц, участвующих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конкурсных процедурах или с которыми заключен государственный контракт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896515" y="4956968"/>
            <a:ext cx="88114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6301" y="4164696"/>
            <a:ext cx="2011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юридических лиц, участвующих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конкурсных процедурах или с которыми заключен государственный контракт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8073915" y="1389957"/>
            <a:ext cx="300174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1075656" y="1389957"/>
            <a:ext cx="1425" cy="37821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0513058" y="3177816"/>
            <a:ext cx="548638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34148" y="3010126"/>
            <a:ext cx="1978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заказчика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01075" y="377824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 сотрудника заказчика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 flipV="1">
            <a:off x="10513057" y="4144668"/>
            <a:ext cx="556815" cy="29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77301" y="4702406"/>
            <a:ext cx="2679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с которыми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личная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заказчика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10658475" y="5148963"/>
            <a:ext cx="400721" cy="19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34" y="616557"/>
            <a:ext cx="4277189" cy="267166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24" y="4781295"/>
            <a:ext cx="2954525" cy="1575056"/>
          </a:xfrm>
          <a:prstGeom prst="rect">
            <a:avLst/>
          </a:prstGeom>
          <a:gradFill>
            <a:gsLst>
              <a:gs pos="6200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</p:pic>
      <p:sp>
        <p:nvSpPr>
          <p:cNvPr id="67" name="TextBox 66"/>
          <p:cNvSpPr txBox="1"/>
          <p:nvPr/>
        </p:nvSpPr>
        <p:spPr>
          <a:xfrm>
            <a:off x="4578669" y="3042966"/>
            <a:ext cx="29591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подарков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благ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бесплатных услуг, скидок, ссуд, оплаты развлечений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отдыха, транспортных расходов и т.д.)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авая фигурная скобка 67"/>
          <p:cNvSpPr/>
          <p:nvPr/>
        </p:nvSpPr>
        <p:spPr>
          <a:xfrm>
            <a:off x="7915600" y="2835118"/>
            <a:ext cx="831511" cy="3521233"/>
          </a:xfrm>
          <a:prstGeom prst="rightBrace">
            <a:avLst>
              <a:gd name="adj1" fmla="val 38760"/>
              <a:gd name="adj2" fmla="val 4936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4475" y="640200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3824760" y="2247900"/>
            <a:ext cx="919874" cy="402044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04574" y="163963"/>
            <a:ext cx="1425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3.7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309" y="267299"/>
            <a:ext cx="713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поставщика (подрядчика, исполнителя)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03" y="674760"/>
            <a:ext cx="3033822" cy="3305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04" y="665018"/>
            <a:ext cx="3607725" cy="2211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354" y="196378"/>
            <a:ext cx="5186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ремонта автомобильных дорог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168165"/>
            <a:ext cx="2135159" cy="1840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20" y="1479665"/>
            <a:ext cx="2007151" cy="1660606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2601884" y="2310938"/>
            <a:ext cx="1534970" cy="16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934736" y="2319711"/>
            <a:ext cx="1018764" cy="785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6435" y="2962520"/>
            <a:ext cx="271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не располагающая ресурсами для проведения ремонта автомобильных дорог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73220" y="4110238"/>
            <a:ext cx="263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осуществляющая ремонт автомобильных дорог в соответствии с муниципальным контрактом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36" y="4091584"/>
            <a:ext cx="2200789" cy="16220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06" y="4089307"/>
            <a:ext cx="1670858" cy="1661901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1529918" y="4224282"/>
            <a:ext cx="7937" cy="7051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529918" y="4920257"/>
            <a:ext cx="1984807" cy="91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4088" y="4053688"/>
            <a:ext cx="16217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незаконного вознаграждения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14650" y="5678370"/>
            <a:ext cx="227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должностное лицо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704878" y="4929447"/>
            <a:ext cx="1886798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363725" y="3844882"/>
            <a:ext cx="246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покровительство и попустительство при проведении контроля работ по ремонту дорог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73220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04574" y="163963"/>
            <a:ext cx="1425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</a:t>
            </a:r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6932</TotalTime>
  <Words>717</Words>
  <Application>Microsoft Office PowerPoint</Application>
  <PresentationFormat>Произвольный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                   ГРАФИЧЕСКИЕ МОДЕЛИ                                                                                                     ГРАФИЧЕСКИЕ МОДЕЛИ  ТИПОВЫХ СИТУАЦИЙ, СОДЕРЖАЩИХ ПРИЗНАКИ НАЛИЧИЯ ЛИЧНОЙ ЗАИНТЕРЕСОВАННОСТИ, КОТОРАЯ ПРИВОДИТ ИЛИ МОЖЕТ ПРИВЕСТИ К КОНФЛИКТУ ИНТЕРЕСОВ ПРИ ОСУЩЕСТВЛЕНИИ ЗАКУПОК ТОВАРОВ, РАБОТ, УСЛУГ ДЛЯ ОБЕСПЕЧЕНИЯ ГОСУДАРСТВЕННЫХ И МУНИЦИПАЛЬНЫХ НУЖД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Дементьева Ольга Владимировна</dc:creator>
  <cp:lastModifiedBy>Лукьяненко Марина Юрьевна</cp:lastModifiedBy>
  <cp:revision>487</cp:revision>
  <cp:lastPrinted>2017-02-08T04:01:07Z</cp:lastPrinted>
  <dcterms:created xsi:type="dcterms:W3CDTF">2017-01-25T06:01:26Z</dcterms:created>
  <dcterms:modified xsi:type="dcterms:W3CDTF">2020-10-06T04:33:21Z</dcterms:modified>
</cp:coreProperties>
</file>